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62" r:id="rId3"/>
    <p:sldId id="261" r:id="rId4"/>
    <p:sldId id="260"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D2D4F1-BA3A-4626-AF2F-DC4F2FDC2D88}" type="datetimeFigureOut">
              <a:rPr lang="ru-RU" smtClean="0"/>
              <a:t>14.11.2025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E92C91-B65D-4808-B405-63F2E617F675}" type="slidenum">
              <a:rPr lang="ru-RU" smtClean="0"/>
              <a:t>‹#›</a:t>
            </a:fld>
            <a:endParaRPr lang="ru-RU"/>
          </a:p>
        </p:txBody>
      </p:sp>
    </p:spTree>
    <p:extLst>
      <p:ext uri="{BB962C8B-B14F-4D97-AF65-F5344CB8AC3E}">
        <p14:creationId xmlns:p14="http://schemas.microsoft.com/office/powerpoint/2010/main" val="3020194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84DA72B-8FC7-4A03-A6B6-D38024D2374C}" type="datetime1">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5A1D6D7-CC48-4FD9-BADA-366E57AC2C9E}" type="datetime1">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9B5DA73-6C72-4498-AFF5-C7A08ACD6F3D}" type="datetime1">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E9780D2-AB13-47DB-A9D0-C10EA750FAC5}" type="datetime1">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0AC5DB1-5A30-4CA8-8230-81F7B760C4FC}" type="datetime1">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2AEC65C-6925-405A-B662-00EDA8A39FFB}" type="datetime1">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833C1A6-E9D7-4076-BB85-E5D0852F084D}" type="datetime1">
              <a:rPr lang="ru-RU" smtClean="0"/>
              <a:t>14.11.2025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4BBD713-27A7-42CB-B560-004DB1A112A8}" type="datetime1">
              <a:rPr lang="ru-RU" smtClean="0"/>
              <a:t>14.11.2025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EB35249-5196-4FCF-B41F-BC468BC76CCA}" type="datetime1">
              <a:rPr lang="ru-RU" smtClean="0"/>
              <a:t>14.11.2025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0DCBA48-1170-47DE-8663-E2E035E95297}" type="datetime1">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A51F2E40-9C5E-4FD7-9DBE-CAE59C218110}" type="datetime1">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DE8A44-BA1B-4805-83AF-D082CB2D11CF}" type="datetime1">
              <a:rPr lang="ru-RU" smtClean="0"/>
              <a:t>14.11.2025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78761" y="554609"/>
            <a:ext cx="5786478" cy="1714512"/>
          </a:xfrm>
        </p:spPr>
        <p:txBody>
          <a:bodyPr>
            <a:normAutofit fontScale="90000"/>
          </a:bodyPr>
          <a:lstStyle/>
          <a:p>
            <a:r>
              <a:rPr lang="kk-KZ" sz="2700" b="1" dirty="0" smtClean="0">
                <a:latin typeface="Arial" pitchFamily="34" charset="0"/>
                <a:cs typeface="Arial" pitchFamily="34" charset="0"/>
              </a:rPr>
              <a:t>ӘЛ-ФАРАБИ АТЫНДАҒЫ ҚАЗАҚ ҰЛТТЫҚ УНИВЕРСИТЕТІ</a:t>
            </a:r>
            <a:r>
              <a:rPr lang="kk-KZ" sz="2000" b="1" dirty="0" smtClean="0">
                <a:latin typeface="Arial" pitchFamily="34" charset="0"/>
                <a:cs typeface="Arial" pitchFamily="34" charset="0"/>
              </a:rPr>
              <a:t/>
            </a:r>
            <a:br>
              <a:rPr lang="kk-KZ" sz="2000" b="1" dirty="0" smtClean="0">
                <a:latin typeface="Arial" pitchFamily="34" charset="0"/>
                <a:cs typeface="Arial" pitchFamily="34" charset="0"/>
              </a:rPr>
            </a:br>
            <a:r>
              <a:rPr lang="kk-KZ" sz="2000" b="1" dirty="0" smtClean="0">
                <a:latin typeface="Arial" pitchFamily="34" charset="0"/>
                <a:cs typeface="Arial" pitchFamily="34" charset="0"/>
              </a:rPr>
              <a:t/>
            </a:r>
            <a:br>
              <a:rPr lang="kk-KZ" sz="2000" b="1" dirty="0" smtClean="0">
                <a:latin typeface="Arial" pitchFamily="34" charset="0"/>
                <a:cs typeface="Arial" pitchFamily="34" charset="0"/>
              </a:rPr>
            </a:br>
            <a:r>
              <a:rPr lang="kk-KZ" sz="2000" b="1" dirty="0" smtClean="0">
                <a:latin typeface="Arial" pitchFamily="34" charset="0"/>
                <a:cs typeface="Arial" pitchFamily="34" charset="0"/>
              </a:rPr>
              <a:t>ФИЗИКА-ТЕХНИКАЛЫҚ ФАКУЛЬТЕТІ</a:t>
            </a:r>
            <a:br>
              <a:rPr lang="kk-KZ" sz="2000" b="1" dirty="0" smtClean="0">
                <a:latin typeface="Arial" pitchFamily="34" charset="0"/>
                <a:cs typeface="Arial" pitchFamily="34" charset="0"/>
              </a:rPr>
            </a:br>
            <a:r>
              <a:rPr lang="kk-KZ" sz="2000" b="1" dirty="0" smtClean="0">
                <a:latin typeface="Arial" pitchFamily="34" charset="0"/>
                <a:cs typeface="Arial" pitchFamily="34" charset="0"/>
              </a:rPr>
              <a:t>ЖЫЛУ </a:t>
            </a:r>
            <a:r>
              <a:rPr lang="kk-KZ" sz="2000" b="1" dirty="0">
                <a:latin typeface="Arial" pitchFamily="34" charset="0"/>
                <a:cs typeface="Arial" pitchFamily="34" charset="0"/>
              </a:rPr>
              <a:t>ФИЗИКАСЫ ЖӘНЕ ТЕХНИКАЛЫҚ ФИЗИКА КАФЕДРАСЫ</a:t>
            </a:r>
            <a:endParaRPr lang="ru-RU" sz="2000" b="1" dirty="0">
              <a:latin typeface="Arial" pitchFamily="34" charset="0"/>
              <a:cs typeface="Arial" pitchFamily="34" charset="0"/>
            </a:endParaRPr>
          </a:p>
        </p:txBody>
      </p:sp>
      <p:sp>
        <p:nvSpPr>
          <p:cNvPr id="3" name="Подзаголовок 2"/>
          <p:cNvSpPr>
            <a:spLocks noGrp="1"/>
          </p:cNvSpPr>
          <p:nvPr>
            <p:ph type="subTitle" idx="1"/>
          </p:nvPr>
        </p:nvSpPr>
        <p:spPr>
          <a:xfrm>
            <a:off x="813268" y="2564904"/>
            <a:ext cx="7517464" cy="2376985"/>
          </a:xfrm>
        </p:spPr>
        <p:txBody>
          <a:bodyPr>
            <a:normAutofit lnSpcReduction="10000"/>
          </a:bodyPr>
          <a:lstStyle/>
          <a:p>
            <a:pPr algn="just"/>
            <a:r>
              <a:rPr lang="kk-KZ" sz="2200" b="1" dirty="0">
                <a:solidFill>
                  <a:schemeClr val="tx1"/>
                </a:solidFill>
                <a:latin typeface="Arial" panose="020B0604020202020204" pitchFamily="34" charset="0"/>
                <a:cs typeface="Arial" pitchFamily="34" charset="0"/>
              </a:rPr>
              <a:t>1.Кіріспе. Механикалық қозғалыстардың теориялық негіздері </a:t>
            </a:r>
            <a:endParaRPr lang="en-US" sz="2200" b="1" dirty="0">
              <a:solidFill>
                <a:schemeClr val="tx1"/>
              </a:solidFill>
              <a:latin typeface="Arial" panose="020B0604020202020204" pitchFamily="34" charset="0"/>
              <a:cs typeface="Arial" panose="020B0604020202020204" pitchFamily="34" charset="0"/>
            </a:endParaRPr>
          </a:p>
          <a:p>
            <a:pPr algn="l"/>
            <a:r>
              <a:rPr lang="kk-KZ" sz="2000" dirty="0">
                <a:solidFill>
                  <a:schemeClr val="tx1"/>
                </a:solidFill>
                <a:latin typeface="Arial" panose="020B0604020202020204" pitchFamily="34" charset="0"/>
                <a:cs typeface="Arial" panose="020B0604020202020204" pitchFamily="34" charset="0"/>
              </a:rPr>
              <a:t>1.1.</a:t>
            </a:r>
            <a:r>
              <a:rPr lang="en-US" sz="2000" dirty="0">
                <a:solidFill>
                  <a:schemeClr val="tx1"/>
                </a:solidFill>
                <a:latin typeface="Arial" panose="020B0604020202020204" pitchFamily="34" charset="0"/>
                <a:cs typeface="Arial" panose="020B0604020202020204" pitchFamily="34" charset="0"/>
              </a:rPr>
              <a:t> </a:t>
            </a:r>
            <a:r>
              <a:rPr lang="kk-KZ" sz="2000" dirty="0">
                <a:solidFill>
                  <a:schemeClr val="tx1"/>
                </a:solidFill>
                <a:latin typeface="Arial" panose="020B0604020202020204" pitchFamily="34" charset="0"/>
                <a:cs typeface="Arial" panose="020B0604020202020204" pitchFamily="34" charset="0"/>
              </a:rPr>
              <a:t>дәріс.</a:t>
            </a:r>
            <a:r>
              <a:rPr lang="en-US" sz="2000" dirty="0">
                <a:solidFill>
                  <a:schemeClr val="tx1"/>
                </a:solidFill>
                <a:latin typeface="Arial" panose="020B0604020202020204" pitchFamily="34" charset="0"/>
                <a:cs typeface="Arial" panose="020B0604020202020204" pitchFamily="34" charset="0"/>
              </a:rPr>
              <a:t> </a:t>
            </a:r>
            <a:r>
              <a:rPr lang="kk-KZ" sz="2000" dirty="0">
                <a:solidFill>
                  <a:schemeClr val="tx1"/>
                </a:solidFill>
                <a:latin typeface="Arial" panose="020B0604020202020204" pitchFamily="34" charset="0"/>
                <a:cs typeface="Arial" panose="020B0604020202020204" pitchFamily="34" charset="0"/>
              </a:rPr>
              <a:t>Физикалық зерттеу нысандары. Физикалық зерттеу әдістерінің ерекшеліктері </a:t>
            </a:r>
            <a:endParaRPr lang="ru-RU" sz="2000" dirty="0">
              <a:solidFill>
                <a:schemeClr val="tx1"/>
              </a:solidFill>
              <a:latin typeface="Arial" panose="020B0604020202020204" pitchFamily="34" charset="0"/>
              <a:cs typeface="Arial" panose="020B0604020202020204" pitchFamily="34" charset="0"/>
            </a:endParaRPr>
          </a:p>
          <a:p>
            <a:pPr algn="just"/>
            <a:r>
              <a:rPr lang="kk-KZ" sz="2000" dirty="0">
                <a:solidFill>
                  <a:schemeClr val="tx1"/>
                </a:solidFill>
                <a:latin typeface="Arial" panose="020B0604020202020204" pitchFamily="34" charset="0"/>
                <a:cs typeface="Arial" panose="020B0604020202020204" pitchFamily="34" charset="0"/>
              </a:rPr>
              <a:t>1.2. дәріс. Физикалық (халықаралық) бірліктер жүйесі </a:t>
            </a:r>
            <a:endParaRPr lang="ru-RU" sz="2000" dirty="0">
              <a:solidFill>
                <a:schemeClr val="tx1"/>
              </a:solidFill>
              <a:latin typeface="Arial" panose="020B0604020202020204" pitchFamily="34" charset="0"/>
              <a:cs typeface="Arial" panose="020B0604020202020204" pitchFamily="34" charset="0"/>
            </a:endParaRPr>
          </a:p>
          <a:p>
            <a:pPr algn="just"/>
            <a:r>
              <a:rPr lang="kk-KZ" sz="2000" dirty="0">
                <a:solidFill>
                  <a:schemeClr val="tx1"/>
                </a:solidFill>
                <a:latin typeface="Arial" panose="020B0604020202020204" pitchFamily="34" charset="0"/>
                <a:cs typeface="Arial" panose="020B0604020202020204" pitchFamily="34" charset="0"/>
              </a:rPr>
              <a:t>1.3. дәріс. Механикалық қозғалыс ұғымы </a:t>
            </a:r>
            <a:endParaRPr lang="ru-RU" sz="2000" dirty="0">
              <a:solidFill>
                <a:schemeClr val="tx1"/>
              </a:solidFill>
              <a:latin typeface="Arial" panose="020B0604020202020204" pitchFamily="34" charset="0"/>
              <a:cs typeface="Arial" panose="020B0604020202020204" pitchFamily="34" charset="0"/>
            </a:endParaRPr>
          </a:p>
          <a:p>
            <a:pPr algn="just"/>
            <a:r>
              <a:rPr lang="kk-KZ" sz="2000" dirty="0">
                <a:solidFill>
                  <a:schemeClr val="tx1"/>
                </a:solidFill>
                <a:latin typeface="Arial" panose="020B0604020202020204" pitchFamily="34" charset="0"/>
                <a:cs typeface="Arial" panose="020B0604020202020204" pitchFamily="34" charset="0"/>
              </a:rPr>
              <a:t>1.4. дәріс. Механикалық қозғалыстардың сипаттамасы</a:t>
            </a:r>
            <a:endParaRPr lang="ru-RU" sz="2000" dirty="0">
              <a:solidFill>
                <a:schemeClr val="tx1"/>
              </a:solidFill>
              <a:latin typeface="Arial" panose="020B0604020202020204" pitchFamily="34" charset="0"/>
              <a:cs typeface="Arial" panose="020B0604020202020204" pitchFamily="34" charset="0"/>
            </a:endParaRPr>
          </a:p>
          <a:p>
            <a:pPr algn="just"/>
            <a:endParaRPr lang="kk-KZ" sz="2400" dirty="0">
              <a:solidFill>
                <a:schemeClr val="tx1"/>
              </a:solidFill>
              <a:latin typeface="Arial" panose="020B0604020202020204" pitchFamily="34" charset="0"/>
              <a:cs typeface="Arial" panose="020B0604020202020204" pitchFamily="34" charset="0"/>
            </a:endParaRPr>
          </a:p>
        </p:txBody>
      </p:sp>
      <p:pic>
        <p:nvPicPr>
          <p:cNvPr id="4" name="Picture 2" descr="logo"/>
          <p:cNvPicPr>
            <a:picLocks noChangeAspect="1" noChangeArrowheads="1"/>
          </p:cNvPicPr>
          <p:nvPr/>
        </p:nvPicPr>
        <p:blipFill>
          <a:blip r:embed="rId2" cstate="print"/>
          <a:srcRect/>
          <a:stretch>
            <a:fillRect/>
          </a:stretch>
        </p:blipFill>
        <p:spPr bwMode="auto">
          <a:xfrm>
            <a:off x="323528" y="263970"/>
            <a:ext cx="1142976" cy="1169181"/>
          </a:xfrm>
          <a:prstGeom prst="rect">
            <a:avLst/>
          </a:prstGeom>
          <a:noFill/>
        </p:spPr>
      </p:pic>
      <p:sp>
        <p:nvSpPr>
          <p:cNvPr id="5" name="TextBox 4"/>
          <p:cNvSpPr txBox="1"/>
          <p:nvPr/>
        </p:nvSpPr>
        <p:spPr>
          <a:xfrm>
            <a:off x="5436096" y="5595505"/>
            <a:ext cx="3206160" cy="400110"/>
          </a:xfrm>
          <a:prstGeom prst="rect">
            <a:avLst/>
          </a:prstGeom>
          <a:noFill/>
        </p:spPr>
        <p:txBody>
          <a:bodyPr wrap="square" rtlCol="0">
            <a:spAutoFit/>
          </a:bodyPr>
          <a:lstStyle/>
          <a:p>
            <a:r>
              <a:rPr lang="kk-KZ" sz="2000" b="1" dirty="0" smtClean="0">
                <a:latin typeface="Arial" pitchFamily="34" charset="0"/>
                <a:cs typeface="Arial" pitchFamily="34" charset="0"/>
              </a:rPr>
              <a:t>Дәріскер</a:t>
            </a:r>
            <a:r>
              <a:rPr lang="kk-KZ" sz="2000" dirty="0" smtClean="0">
                <a:latin typeface="Arial" pitchFamily="34" charset="0"/>
                <a:cs typeface="Arial" pitchFamily="34" charset="0"/>
              </a:rPr>
              <a:t>: Исатаев М.С. </a:t>
            </a:r>
            <a:endParaRPr lang="ru-RU" sz="20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9A287DA-2272-40B7-ABA7-ED8AB1B8B313}"/>
              </a:ext>
            </a:extLst>
          </p:cNvPr>
          <p:cNvSpPr>
            <a:spLocks noGrp="1"/>
          </p:cNvSpPr>
          <p:nvPr>
            <p:ph type="title"/>
          </p:nvPr>
        </p:nvSpPr>
        <p:spPr/>
        <p:txBody>
          <a:bodyPr>
            <a:normAutofit/>
          </a:bodyPr>
          <a:lstStyle/>
          <a:p>
            <a:r>
              <a:rPr lang="kk-KZ" sz="2400" dirty="0">
                <a:solidFill>
                  <a:schemeClr val="accent1"/>
                </a:solidFill>
                <a:latin typeface="Arial" panose="020B0604020202020204" pitchFamily="34" charset="0"/>
                <a:cs typeface="Arial" panose="020B0604020202020204" pitchFamily="34" charset="0"/>
              </a:rPr>
              <a:t>Физика нені зерттейді?</a:t>
            </a:r>
            <a:endParaRPr lang="ru-RU" sz="2400" dirty="0"/>
          </a:p>
        </p:txBody>
      </p:sp>
      <p:sp>
        <p:nvSpPr>
          <p:cNvPr id="3" name="Объект 2">
            <a:extLst>
              <a:ext uri="{FF2B5EF4-FFF2-40B4-BE49-F238E27FC236}">
                <a16:creationId xmlns:a16="http://schemas.microsoft.com/office/drawing/2014/main" xmlns="" id="{96CB7A9B-371E-446F-9D9D-46DFB7B56C42}"/>
              </a:ext>
            </a:extLst>
          </p:cNvPr>
          <p:cNvSpPr>
            <a:spLocks noGrp="1"/>
          </p:cNvSpPr>
          <p:nvPr>
            <p:ph idx="1"/>
          </p:nvPr>
        </p:nvSpPr>
        <p:spPr>
          <a:xfrm>
            <a:off x="457200" y="1166018"/>
            <a:ext cx="8229600" cy="4525963"/>
          </a:xfrm>
        </p:spPr>
        <p:txBody>
          <a:bodyPr>
            <a:normAutofit lnSpcReduction="10000"/>
          </a:bodyPr>
          <a:lstStyle/>
          <a:p>
            <a:pPr algn="just"/>
            <a:r>
              <a:rPr lang="kk-KZ" sz="1800" b="1" i="1" dirty="0">
                <a:latin typeface="Arial" panose="020B0604020202020204" pitchFamily="34" charset="0"/>
                <a:cs typeface="Arial" panose="020B0604020202020204" pitchFamily="34" charset="0"/>
              </a:rPr>
              <a:t>Физика</a:t>
            </a:r>
            <a:r>
              <a:rPr lang="kk-KZ" sz="1800" dirty="0">
                <a:latin typeface="Arial" panose="020B0604020202020204" pitchFamily="34" charset="0"/>
                <a:cs typeface="Arial" panose="020B0604020202020204" pitchFamily="34" charset="0"/>
              </a:rPr>
              <a:t> – табиғат құбылыстарының қарапайым, әрі жалпы заңдылықтарын, материяның қасиеттері мен құрылымын және оның қозғалысын зерттейтін ғылым. «Физика» деген сөз грек тілінен аударғанда «табиғат» деген мағынаны білдіреді.</a:t>
            </a:r>
            <a:endParaRPr lang="ru-RU" sz="1800" dirty="0">
              <a:latin typeface="Arial" panose="020B0604020202020204" pitchFamily="34" charset="0"/>
              <a:cs typeface="Arial" panose="020B0604020202020204" pitchFamily="34" charset="0"/>
            </a:endParaRPr>
          </a:p>
          <a:p>
            <a:pPr algn="just"/>
            <a:r>
              <a:rPr lang="kk-KZ" sz="1800" i="1" dirty="0">
                <a:latin typeface="Arial" panose="020B0604020202020204" pitchFamily="34" charset="0"/>
                <a:cs typeface="Arial" panose="020B0604020202020204" pitchFamily="34" charset="0"/>
              </a:rPr>
              <a:t>Физиканың мақсаты </a:t>
            </a:r>
            <a:r>
              <a:rPr lang="kk-KZ" sz="1800" dirty="0">
                <a:latin typeface="Arial" panose="020B0604020202020204" pitchFamily="34" charset="0"/>
                <a:cs typeface="Arial" panose="020B0604020202020204" pitchFamily="34" charset="0"/>
              </a:rPr>
              <a:t>-  Әлемді, оның дамуын басқаратын түбегейлі заңдарды анықтау, яғни, өткенді білу, заманауи қалыптасқан жағдайды түсіну, болашақты болжау.</a:t>
            </a:r>
          </a:p>
          <a:p>
            <a:pPr algn="just"/>
            <a:r>
              <a:rPr lang="kk-KZ" sz="1800" dirty="0">
                <a:latin typeface="Arial" panose="020B0604020202020204" pitchFamily="34" charset="0"/>
                <a:cs typeface="Arial" panose="020B0604020202020204" pitchFamily="34" charset="0"/>
              </a:rPr>
              <a:t>Теориялық физика мақсаттарының бірі – физикалық заңдарды тұжырымдап, олардың негізінде нақты құбылыстарға түсініктеме беру. </a:t>
            </a:r>
          </a:p>
          <a:p>
            <a:pPr algn="just"/>
            <a:r>
              <a:rPr lang="kk-KZ" sz="1800" dirty="0">
                <a:latin typeface="Arial" panose="020B0604020202020204" pitchFamily="34" charset="0"/>
                <a:cs typeface="Arial" panose="020B0604020202020204" pitchFamily="34" charset="0"/>
              </a:rPr>
              <a:t>Физикалық заңдардың физикалық шамалардың өлшем бірліктерін таңдауға тәуелсіздігі </a:t>
            </a:r>
            <a:r>
              <a:rPr lang="kk-KZ" sz="1800" b="1" i="1" dirty="0">
                <a:latin typeface="Arial" panose="020B0604020202020204" pitchFamily="34" charset="0"/>
                <a:cs typeface="Arial" panose="020B0604020202020204" pitchFamily="34" charset="0"/>
              </a:rPr>
              <a:t>метрикалық инварианттылық принцип</a:t>
            </a:r>
            <a:r>
              <a:rPr lang="kk-KZ" sz="1800" i="1" dirty="0">
                <a:latin typeface="Arial" panose="020B0604020202020204" pitchFamily="34" charset="0"/>
                <a:cs typeface="Arial" panose="020B0604020202020204" pitchFamily="34" charset="0"/>
              </a:rPr>
              <a:t> </a:t>
            </a:r>
            <a:r>
              <a:rPr lang="kk-KZ" sz="1800" dirty="0">
                <a:latin typeface="Arial" panose="020B0604020202020204" pitchFamily="34" charset="0"/>
                <a:cs typeface="Arial" panose="020B0604020202020204" pitchFamily="34" charset="0"/>
              </a:rPr>
              <a:t>деп аталады.</a:t>
            </a:r>
          </a:p>
          <a:p>
            <a:pPr algn="just"/>
            <a:r>
              <a:rPr lang="kk-KZ" sz="1800" dirty="0">
                <a:latin typeface="Arial" panose="020B0604020202020204" pitchFamily="34" charset="0"/>
                <a:cs typeface="Arial" panose="020B0604020202020204" pitchFamily="34" charset="0"/>
              </a:rPr>
              <a:t>Физикалық заңдардың санақ жүйелерін таңдап алуға тәуелсіздігі </a:t>
            </a:r>
            <a:r>
              <a:rPr lang="kk-KZ" sz="1800" b="1" i="1" dirty="0">
                <a:latin typeface="Arial" panose="020B0604020202020204" pitchFamily="34" charset="0"/>
                <a:cs typeface="Arial" panose="020B0604020202020204" pitchFamily="34" charset="0"/>
              </a:rPr>
              <a:t>геометриялық инварианттылық принцип </a:t>
            </a:r>
            <a:r>
              <a:rPr lang="kk-KZ" sz="1800" dirty="0">
                <a:latin typeface="Arial" panose="020B0604020202020204" pitchFamily="34" charset="0"/>
                <a:cs typeface="Arial" panose="020B0604020202020204" pitchFamily="34" charset="0"/>
              </a:rPr>
              <a:t>деп аталады.</a:t>
            </a:r>
          </a:p>
          <a:p>
            <a:pPr algn="just"/>
            <a:r>
              <a:rPr lang="kk-KZ" sz="1800" dirty="0">
                <a:latin typeface="Arial" panose="020B0604020202020204" pitchFamily="34" charset="0"/>
                <a:cs typeface="Arial" panose="020B0604020202020204" pitchFamily="34" charset="0"/>
              </a:rPr>
              <a:t>Физикалық заңдылықтарды қорыту барысында қолданылатын ғылыми әдіс бақылаудан, тәжірибеден және модельдеуден құрылады</a:t>
            </a:r>
            <a:r>
              <a:rPr lang="kk-KZ" sz="1800" b="1" dirty="0">
                <a:latin typeface="Arial" panose="020B0604020202020204" pitchFamily="34" charset="0"/>
                <a:cs typeface="Arial" panose="020B0604020202020204" pitchFamily="34" charset="0"/>
              </a:rPr>
              <a:t>.</a:t>
            </a:r>
            <a:endParaRPr lang="ru-RU" sz="1800" dirty="0">
              <a:latin typeface="Arial" panose="020B0604020202020204" pitchFamily="34" charset="0"/>
              <a:cs typeface="Arial" panose="020B0604020202020204" pitchFamily="34" charset="0"/>
            </a:endParaRPr>
          </a:p>
        </p:txBody>
      </p:sp>
      <p:sp>
        <p:nvSpPr>
          <p:cNvPr id="4" name="Номер слайда 3">
            <a:extLst>
              <a:ext uri="{FF2B5EF4-FFF2-40B4-BE49-F238E27FC236}">
                <a16:creationId xmlns:a16="http://schemas.microsoft.com/office/drawing/2014/main" xmlns="" id="{3F295AA3-78BA-45FA-83DE-36BB229ABBB9}"/>
              </a:ext>
            </a:extLst>
          </p:cNvPr>
          <p:cNvSpPr>
            <a:spLocks noGrp="1"/>
          </p:cNvSpPr>
          <p:nvPr>
            <p:ph type="sldNum" sz="quarter" idx="12"/>
          </p:nvPr>
        </p:nvSpPr>
        <p:spPr/>
        <p:txBody>
          <a:bodyPr/>
          <a:lstStyle/>
          <a:p>
            <a:fld id="{725C68B6-61C2-468F-89AB-4B9F7531AA68}" type="slidenum">
              <a:rPr lang="ru-RU" sz="1400" smtClean="0">
                <a:solidFill>
                  <a:schemeClr val="tx1"/>
                </a:solidFill>
                <a:latin typeface="Arial" panose="020B0604020202020204" pitchFamily="34" charset="0"/>
                <a:cs typeface="Arial" panose="020B0604020202020204" pitchFamily="34" charset="0"/>
              </a:rPr>
              <a:pPr/>
              <a:t>2</a:t>
            </a:fld>
            <a:endParaRPr lang="ru-RU"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9680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702E7D5-E0F8-476C-90AD-6D4849891222}"/>
              </a:ext>
            </a:extLst>
          </p:cNvPr>
          <p:cNvSpPr>
            <a:spLocks noGrp="1"/>
          </p:cNvSpPr>
          <p:nvPr>
            <p:ph type="title"/>
          </p:nvPr>
        </p:nvSpPr>
        <p:spPr>
          <a:xfrm>
            <a:off x="457200" y="260648"/>
            <a:ext cx="8229600" cy="1143000"/>
          </a:xfrm>
        </p:spPr>
        <p:txBody>
          <a:bodyPr>
            <a:normAutofit/>
          </a:bodyPr>
          <a:lstStyle/>
          <a:p>
            <a:r>
              <a:rPr lang="kk-KZ" sz="2400" dirty="0">
                <a:solidFill>
                  <a:schemeClr val="accent1"/>
                </a:solidFill>
                <a:latin typeface="Arial" panose="020B0604020202020204" pitchFamily="34" charset="0"/>
                <a:cs typeface="Arial" panose="020B0604020202020204" pitchFamily="34" charset="0"/>
              </a:rPr>
              <a:t>Физиканың зерттеу әдістері</a:t>
            </a:r>
            <a:endParaRPr lang="ru-RU" sz="2400" dirty="0">
              <a:solidFill>
                <a:schemeClr val="accent1"/>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xmlns="" id="{DB4017A3-3B6A-4DE3-B14A-61E03183C8A3}"/>
              </a:ext>
            </a:extLst>
          </p:cNvPr>
          <p:cNvSpPr>
            <a:spLocks noGrp="1"/>
          </p:cNvSpPr>
          <p:nvPr>
            <p:ph idx="1"/>
          </p:nvPr>
        </p:nvSpPr>
        <p:spPr>
          <a:xfrm>
            <a:off x="457200" y="1153642"/>
            <a:ext cx="8229600" cy="5452715"/>
          </a:xfrm>
        </p:spPr>
        <p:txBody>
          <a:bodyPr>
            <a:normAutofit lnSpcReduction="10000"/>
          </a:bodyPr>
          <a:lstStyle/>
          <a:p>
            <a:pPr algn="just"/>
            <a:r>
              <a:rPr lang="kk-KZ" sz="1800" dirty="0">
                <a:latin typeface="Arial" panose="020B0604020202020204" pitchFamily="34" charset="0"/>
                <a:cs typeface="Arial" panose="020B0604020202020204" pitchFamily="34" charset="0"/>
              </a:rPr>
              <a:t>Физика ғылымының алдындағы негізгі мақсат – біздің санамызда қоршап тұрған дүниенің неғұрлым толық суреттейтін физикалық бейнесін елестету және модель элементтері арасындағы қатынастардың сыртқы дүние элементтерінің арасындағы қатынастарды неғұрлым дәл қайталауын қамтамасыз ету.</a:t>
            </a:r>
          </a:p>
          <a:p>
            <a:pPr algn="just"/>
            <a:r>
              <a:rPr lang="kk-KZ" sz="1800" dirty="0">
                <a:latin typeface="Arial" panose="020B0604020202020204" pitchFamily="34" charset="0"/>
                <a:cs typeface="Arial" panose="020B0604020202020204" pitchFamily="34" charset="0"/>
              </a:rPr>
              <a:t>Эксперименталдық әдістің мазмұны мынада: бастапқыда эксперимент пен бақылаулардың негізінде модель құрылады, әрі қарай оның шеңберінде зерттеліп отырған құбылыс туралы өз ретінде бақылаулар мен тәжірибелерде тексерілетін болжамдар айтылады, олардың негізінде бастапқы модельге анықтаулар енгізіліп, жаңа болжамдар жасалып, зерттеу процесі қайталана береді.</a:t>
            </a:r>
          </a:p>
          <a:p>
            <a:pPr algn="just"/>
            <a:r>
              <a:rPr lang="kk-KZ" sz="1800" dirty="0">
                <a:latin typeface="Arial" panose="020B0604020202020204" pitchFamily="34" charset="0"/>
                <a:cs typeface="Arial" panose="020B0604020202020204" pitchFamily="34" charset="0"/>
              </a:rPr>
              <a:t>Физика саласында елеулі жетістіктер екі жағдайда болуы мүмкін: біріншіден, егер модель негізінде жасалған болжамдар тәжірибе жүзінде дәлелденбесе, екіншіден, зерттеу барысында белгілі модельмен шектелмейтін жаңа құбылыстар анықталса. Бірінші  жағдайда белгілі модельді түзетуге, ал кейде оны, тіпті, жаңа модельмен алмастыруға тура келеді. Егер модельді алмастыру негізгі түсініктерді қайта қараумен байланысты болса, физикадағы революция туралы айтуға болады. Екінші жағдайда физиканың жаңа саласы қалыптасады.</a:t>
            </a:r>
            <a:endParaRPr lang="ru-RU" sz="1800" dirty="0">
              <a:latin typeface="Arial" panose="020B0604020202020204" pitchFamily="34" charset="0"/>
              <a:cs typeface="Arial" panose="020B0604020202020204" pitchFamily="34" charset="0"/>
            </a:endParaRPr>
          </a:p>
        </p:txBody>
      </p:sp>
      <p:sp>
        <p:nvSpPr>
          <p:cNvPr id="4" name="Номер слайда 3">
            <a:extLst>
              <a:ext uri="{FF2B5EF4-FFF2-40B4-BE49-F238E27FC236}">
                <a16:creationId xmlns:a16="http://schemas.microsoft.com/office/drawing/2014/main" xmlns="" id="{200A536A-9353-4E55-88C7-4DDC4F2A1FB7}"/>
              </a:ext>
            </a:extLst>
          </p:cNvPr>
          <p:cNvSpPr>
            <a:spLocks noGrp="1"/>
          </p:cNvSpPr>
          <p:nvPr>
            <p:ph type="sldNum" sz="quarter" idx="12"/>
          </p:nvPr>
        </p:nvSpPr>
        <p:spPr/>
        <p:txBody>
          <a:bodyPr/>
          <a:lstStyle/>
          <a:p>
            <a:fld id="{725C68B6-61C2-468F-89AB-4B9F7531AA68}" type="slidenum">
              <a:rPr lang="ru-RU" sz="1400" smtClean="0">
                <a:solidFill>
                  <a:schemeClr val="tx1"/>
                </a:solidFill>
                <a:latin typeface="Arial" panose="020B0604020202020204" pitchFamily="34" charset="0"/>
                <a:cs typeface="Arial" panose="020B0604020202020204" pitchFamily="34" charset="0"/>
              </a:rPr>
              <a:pPr/>
              <a:t>3</a:t>
            </a:fld>
            <a:endParaRPr lang="ru-RU"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337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857232"/>
            <a:ext cx="8229600" cy="796908"/>
          </a:xfrm>
        </p:spPr>
        <p:txBody>
          <a:bodyPr>
            <a:normAutofit fontScale="90000"/>
          </a:bodyPr>
          <a:lstStyle/>
          <a:p>
            <a:r>
              <a:rPr lang="kk-KZ" sz="2700" dirty="0">
                <a:solidFill>
                  <a:schemeClr val="accent1"/>
                </a:solidFill>
                <a:latin typeface="Arial" pitchFamily="34" charset="0"/>
                <a:cs typeface="Arial" pitchFamily="34" charset="0"/>
              </a:rPr>
              <a:t>Дәрісте қолданылған материалдар</a:t>
            </a:r>
            <a:r>
              <a:rPr lang="ru-RU" sz="2700" dirty="0">
                <a:solidFill>
                  <a:schemeClr val="accent1"/>
                </a:solidFill>
                <a:latin typeface="Arial" pitchFamily="34" charset="0"/>
                <a:cs typeface="Arial" pitchFamily="34" charset="0"/>
              </a:rPr>
              <a:t/>
            </a:r>
            <a:br>
              <a:rPr lang="ru-RU" sz="2700" dirty="0">
                <a:solidFill>
                  <a:schemeClr val="accent1"/>
                </a:solidFill>
                <a:latin typeface="Arial" pitchFamily="34" charset="0"/>
                <a:cs typeface="Arial" pitchFamily="34" charset="0"/>
              </a:rPr>
            </a:br>
            <a:endParaRPr lang="ru-RU" dirty="0">
              <a:solidFill>
                <a:schemeClr val="accent1"/>
              </a:solidFill>
              <a:latin typeface="Arial" pitchFamily="34" charset="0"/>
              <a:cs typeface="Arial" pitchFamily="34" charset="0"/>
            </a:endParaRPr>
          </a:p>
        </p:txBody>
      </p:sp>
      <p:sp>
        <p:nvSpPr>
          <p:cNvPr id="3" name="Содержимое 2"/>
          <p:cNvSpPr>
            <a:spLocks noGrp="1"/>
          </p:cNvSpPr>
          <p:nvPr>
            <p:ph idx="1"/>
          </p:nvPr>
        </p:nvSpPr>
        <p:spPr>
          <a:xfrm>
            <a:off x="500034" y="1500174"/>
            <a:ext cx="8229600" cy="4525963"/>
          </a:xfrm>
        </p:spPr>
        <p:txBody>
          <a:bodyPr>
            <a:normAutofit/>
          </a:bodyPr>
          <a:lstStyle/>
          <a:p>
            <a:pPr marL="0" indent="0" algn="just">
              <a:buNone/>
            </a:pPr>
            <a:r>
              <a:rPr lang="uk-UA" sz="1800" dirty="0">
                <a:latin typeface="Arial" pitchFamily="34" charset="0"/>
                <a:cs typeface="Arial" pitchFamily="34" charset="0"/>
              </a:rPr>
              <a:t>1. </a:t>
            </a:r>
            <a:r>
              <a:rPr lang="uk-UA" sz="1800" dirty="0" err="1">
                <a:latin typeface="Arial" pitchFamily="34" charset="0"/>
                <a:cs typeface="Arial" pitchFamily="34" charset="0"/>
              </a:rPr>
              <a:t>Ақылбаев</a:t>
            </a:r>
            <a:r>
              <a:rPr lang="uk-UA" sz="1800" dirty="0">
                <a:latin typeface="Arial" pitchFamily="34" charset="0"/>
                <a:cs typeface="Arial" pitchFamily="34" charset="0"/>
              </a:rPr>
              <a:t> Ж.С., Гладков В.Е., </a:t>
            </a:r>
            <a:r>
              <a:rPr lang="uk-UA" sz="1800" dirty="0" err="1">
                <a:latin typeface="Arial" pitchFamily="34" charset="0"/>
                <a:cs typeface="Arial" pitchFamily="34" charset="0"/>
              </a:rPr>
              <a:t>Ильина</a:t>
            </a:r>
            <a:r>
              <a:rPr lang="uk-UA" sz="1800" dirty="0">
                <a:latin typeface="Arial" pitchFamily="34" charset="0"/>
                <a:cs typeface="Arial" pitchFamily="34" charset="0"/>
              </a:rPr>
              <a:t> Л.Ф., Т</a:t>
            </a:r>
            <a:r>
              <a:rPr lang="kk-KZ" sz="1800" dirty="0">
                <a:latin typeface="Arial" pitchFamily="34" charset="0"/>
                <a:cs typeface="Arial" pitchFamily="34" charset="0"/>
              </a:rPr>
              <a:t>ұ</a:t>
            </a:r>
            <a:r>
              <a:rPr lang="uk-UA" sz="1800" dirty="0" err="1">
                <a:latin typeface="Arial" pitchFamily="34" charset="0"/>
                <a:cs typeface="Arial" pitchFamily="34" charset="0"/>
              </a:rPr>
              <a:t>рмұхамбетов</a:t>
            </a:r>
            <a:r>
              <a:rPr lang="uk-UA" sz="1800" dirty="0">
                <a:latin typeface="Arial" pitchFamily="34" charset="0"/>
                <a:cs typeface="Arial" pitchFamily="34" charset="0"/>
              </a:rPr>
              <a:t> А.Ж. </a:t>
            </a:r>
            <a:r>
              <a:rPr lang="uk-UA" sz="1800" dirty="0" err="1">
                <a:latin typeface="Arial" pitchFamily="34" charset="0"/>
                <a:cs typeface="Arial" pitchFamily="34" charset="0"/>
              </a:rPr>
              <a:t>Механика</a:t>
            </a:r>
            <a:r>
              <a:rPr lang="uk-UA" sz="1800" dirty="0">
                <a:latin typeface="Arial" pitchFamily="34" charset="0"/>
                <a:cs typeface="Arial" pitchFamily="34" charset="0"/>
              </a:rPr>
              <a:t>. – Астана: </a:t>
            </a:r>
            <a:r>
              <a:rPr lang="uk-UA" sz="1800" dirty="0" err="1">
                <a:latin typeface="Arial" pitchFamily="34" charset="0"/>
                <a:cs typeface="Arial" pitchFamily="34" charset="0"/>
              </a:rPr>
              <a:t>Фолиант</a:t>
            </a:r>
            <a:r>
              <a:rPr lang="uk-UA" sz="1800" dirty="0">
                <a:latin typeface="Arial" pitchFamily="34" charset="0"/>
                <a:cs typeface="Arial" pitchFamily="34" charset="0"/>
              </a:rPr>
              <a:t> </a:t>
            </a:r>
            <a:r>
              <a:rPr lang="uk-UA" sz="1800" dirty="0" err="1">
                <a:latin typeface="Arial" pitchFamily="34" charset="0"/>
                <a:cs typeface="Arial" pitchFamily="34" charset="0"/>
              </a:rPr>
              <a:t>баспасы</a:t>
            </a:r>
            <a:r>
              <a:rPr lang="uk-UA" sz="1800" dirty="0">
                <a:latin typeface="Arial" pitchFamily="34" charset="0"/>
                <a:cs typeface="Arial" pitchFamily="34" charset="0"/>
              </a:rPr>
              <a:t>, 20</a:t>
            </a:r>
            <a:r>
              <a:rPr lang="kk-KZ" sz="1800" dirty="0">
                <a:latin typeface="Arial" pitchFamily="34" charset="0"/>
                <a:cs typeface="Arial" pitchFamily="34" charset="0"/>
              </a:rPr>
              <a:t>11</a:t>
            </a:r>
            <a:r>
              <a:rPr lang="uk-UA" sz="1800" dirty="0">
                <a:latin typeface="Arial" pitchFamily="34" charset="0"/>
                <a:cs typeface="Arial" pitchFamily="34" charset="0"/>
              </a:rPr>
              <a:t>. -</a:t>
            </a:r>
            <a:r>
              <a:rPr lang="kk-KZ" sz="1800" dirty="0">
                <a:latin typeface="Arial" pitchFamily="34" charset="0"/>
                <a:cs typeface="Arial" pitchFamily="34" charset="0"/>
              </a:rPr>
              <a:t> 3</a:t>
            </a:r>
            <a:r>
              <a:rPr lang="uk-UA" sz="1800" dirty="0">
                <a:latin typeface="Arial" pitchFamily="34" charset="0"/>
                <a:cs typeface="Arial" pitchFamily="34" charset="0"/>
              </a:rPr>
              <a:t>6</a:t>
            </a:r>
            <a:r>
              <a:rPr lang="kk-KZ" sz="1800" dirty="0">
                <a:latin typeface="Arial" pitchFamily="34" charset="0"/>
                <a:cs typeface="Arial" pitchFamily="34" charset="0"/>
              </a:rPr>
              <a:t>0</a:t>
            </a:r>
            <a:r>
              <a:rPr lang="uk-UA" sz="1800" dirty="0">
                <a:latin typeface="Arial" pitchFamily="34" charset="0"/>
                <a:cs typeface="Arial" pitchFamily="34" charset="0"/>
              </a:rPr>
              <a:t> б.</a:t>
            </a:r>
            <a:endParaRPr lang="ru-RU" sz="1800" dirty="0">
              <a:latin typeface="Arial" pitchFamily="34" charset="0"/>
              <a:cs typeface="Arial" pitchFamily="34" charset="0"/>
            </a:endParaRPr>
          </a:p>
          <a:p>
            <a:pPr marL="0" indent="0" algn="just">
              <a:buNone/>
            </a:pPr>
            <a:r>
              <a:rPr lang="ru-RU" sz="1800" dirty="0">
                <a:latin typeface="Arial" pitchFamily="34" charset="0"/>
                <a:cs typeface="Arial" pitchFamily="34" charset="0"/>
              </a:rPr>
              <a:t>2. Иродов И.Е. Механика. Основные законы</a:t>
            </a:r>
            <a:r>
              <a:rPr lang="kk-KZ" sz="1800" dirty="0">
                <a:latin typeface="Arial" pitchFamily="34" charset="0"/>
                <a:cs typeface="Arial" pitchFamily="34" charset="0"/>
              </a:rPr>
              <a:t>. 12- е изд. </a:t>
            </a:r>
            <a:r>
              <a:rPr lang="ru-RU" sz="1800" dirty="0">
                <a:latin typeface="Arial" pitchFamily="34" charset="0"/>
                <a:cs typeface="Arial" pitchFamily="34" charset="0"/>
              </a:rPr>
              <a:t>- М.:</a:t>
            </a:r>
            <a:r>
              <a:rPr lang="kk-KZ" sz="1800" dirty="0">
                <a:latin typeface="Arial" pitchFamily="34" charset="0"/>
                <a:cs typeface="Arial" pitchFamily="34" charset="0"/>
              </a:rPr>
              <a:t> БИНОМ.</a:t>
            </a:r>
            <a:r>
              <a:rPr lang="ru-RU" sz="1800" dirty="0">
                <a:latin typeface="Arial" pitchFamily="34" charset="0"/>
                <a:cs typeface="Arial" pitchFamily="34" charset="0"/>
              </a:rPr>
              <a:t> Лаборатория Знаний, 20</a:t>
            </a:r>
            <a:r>
              <a:rPr lang="kk-KZ" sz="1800" dirty="0">
                <a:latin typeface="Arial" pitchFamily="34" charset="0"/>
                <a:cs typeface="Arial" pitchFamily="34" charset="0"/>
              </a:rPr>
              <a:t>14</a:t>
            </a:r>
            <a:r>
              <a:rPr lang="ru-RU" sz="1800" dirty="0">
                <a:latin typeface="Arial" pitchFamily="34" charset="0"/>
                <a:cs typeface="Arial" pitchFamily="34" charset="0"/>
              </a:rPr>
              <a:t>. –3</a:t>
            </a:r>
            <a:r>
              <a:rPr lang="kk-KZ" sz="1800" dirty="0">
                <a:latin typeface="Arial" pitchFamily="34" charset="0"/>
                <a:cs typeface="Arial" pitchFamily="34" charset="0"/>
              </a:rPr>
              <a:t>09</a:t>
            </a:r>
            <a:r>
              <a:rPr lang="ru-RU" sz="1800" dirty="0">
                <a:latin typeface="Arial" pitchFamily="34" charset="0"/>
                <a:cs typeface="Arial" pitchFamily="34" charset="0"/>
              </a:rPr>
              <a:t> с.</a:t>
            </a:r>
          </a:p>
          <a:p>
            <a:pPr marL="0" indent="0" algn="just">
              <a:buNone/>
            </a:pPr>
            <a:r>
              <a:rPr lang="ru-RU" sz="1800" dirty="0">
                <a:latin typeface="Arial" pitchFamily="34" charset="0"/>
                <a:cs typeface="Arial" pitchFamily="34" charset="0"/>
              </a:rPr>
              <a:t>3. Матвеев А.Н. Механика и теория относительности.- </a:t>
            </a:r>
            <a:r>
              <a:rPr lang="kk-KZ" sz="1800" dirty="0">
                <a:latin typeface="Arial" pitchFamily="34" charset="0"/>
                <a:cs typeface="Arial" pitchFamily="34" charset="0"/>
              </a:rPr>
              <a:t>СПб</a:t>
            </a:r>
            <a:r>
              <a:rPr lang="ru-RU" sz="1800" dirty="0">
                <a:latin typeface="Arial" pitchFamily="34" charset="0"/>
                <a:cs typeface="Arial" pitchFamily="34" charset="0"/>
              </a:rPr>
              <a:t>.: </a:t>
            </a:r>
            <a:r>
              <a:rPr lang="kk-KZ" sz="1800" dirty="0">
                <a:latin typeface="Arial" pitchFamily="34" charset="0"/>
                <a:cs typeface="Arial" pitchFamily="34" charset="0"/>
              </a:rPr>
              <a:t>Лань, 2009. </a:t>
            </a:r>
            <a:r>
              <a:rPr lang="ru-RU" sz="1800" dirty="0">
                <a:latin typeface="Arial" pitchFamily="34" charset="0"/>
                <a:cs typeface="Arial" pitchFamily="34" charset="0"/>
              </a:rPr>
              <a:t>- </a:t>
            </a:r>
            <a:r>
              <a:rPr lang="kk-KZ" sz="1800" dirty="0">
                <a:latin typeface="Arial" pitchFamily="34" charset="0"/>
                <a:cs typeface="Arial" pitchFamily="34" charset="0"/>
              </a:rPr>
              <a:t>432 с</a:t>
            </a:r>
            <a:r>
              <a:rPr lang="ru-RU" sz="1800" dirty="0">
                <a:latin typeface="Arial" pitchFamily="34" charset="0"/>
                <a:cs typeface="Arial" pitchFamily="34" charset="0"/>
              </a:rPr>
              <a:t>.</a:t>
            </a:r>
          </a:p>
          <a:p>
            <a:pPr marL="0" indent="0" algn="just">
              <a:buNone/>
            </a:pPr>
            <a:r>
              <a:rPr lang="ru-RU" sz="1800" dirty="0">
                <a:latin typeface="Arial" pitchFamily="34" charset="0"/>
                <a:cs typeface="Arial" pitchFamily="34" charset="0"/>
              </a:rPr>
              <a:t>4. Савельев И.В. </a:t>
            </a:r>
            <a:r>
              <a:rPr lang="ru-RU" sz="1800" dirty="0" err="1">
                <a:latin typeface="Arial" pitchFamily="34" charset="0"/>
                <a:cs typeface="Arial" pitchFamily="34" charset="0"/>
              </a:rPr>
              <a:t>Жалпы</a:t>
            </a:r>
            <a:r>
              <a:rPr lang="ru-RU" sz="1800" dirty="0">
                <a:latin typeface="Arial" pitchFamily="34" charset="0"/>
                <a:cs typeface="Arial" pitchFamily="34" charset="0"/>
              </a:rPr>
              <a:t> физика курсы. 1т. Механика. </a:t>
            </a:r>
            <a:r>
              <a:rPr lang="ru-RU" sz="1800" dirty="0" err="1">
                <a:latin typeface="Arial" pitchFamily="34" charset="0"/>
                <a:cs typeface="Arial" pitchFamily="34" charset="0"/>
              </a:rPr>
              <a:t>Молекулалық</a:t>
            </a:r>
            <a:r>
              <a:rPr lang="ru-RU" sz="1800" dirty="0">
                <a:latin typeface="Arial" pitchFamily="34" charset="0"/>
                <a:cs typeface="Arial" pitchFamily="34" charset="0"/>
              </a:rPr>
              <a:t> физика. </a:t>
            </a:r>
            <a:r>
              <a:rPr lang="kk-KZ" sz="1800" dirty="0">
                <a:latin typeface="Arial" pitchFamily="34" charset="0"/>
                <a:cs typeface="Arial" pitchFamily="34" charset="0"/>
              </a:rPr>
              <a:t>-</a:t>
            </a:r>
            <a:r>
              <a:rPr lang="ru-RU" sz="1800" dirty="0">
                <a:latin typeface="Arial" pitchFamily="34" charset="0"/>
                <a:cs typeface="Arial" pitchFamily="34" charset="0"/>
              </a:rPr>
              <a:t> Алматы</a:t>
            </a:r>
            <a:r>
              <a:rPr lang="kk-KZ" sz="1800" dirty="0">
                <a:latin typeface="Arial" pitchFamily="34" charset="0"/>
                <a:cs typeface="Arial" pitchFamily="34" charset="0"/>
              </a:rPr>
              <a:t>: Мектеп,</a:t>
            </a:r>
            <a:r>
              <a:rPr lang="ru-RU" sz="1800" dirty="0">
                <a:latin typeface="Arial" pitchFamily="34" charset="0"/>
                <a:cs typeface="Arial" pitchFamily="34" charset="0"/>
              </a:rPr>
              <a:t> 2004. - 508 </a:t>
            </a:r>
            <a:r>
              <a:rPr lang="kk-KZ" sz="1800" dirty="0">
                <a:latin typeface="Arial" pitchFamily="34" charset="0"/>
                <a:cs typeface="Arial" pitchFamily="34" charset="0"/>
              </a:rPr>
              <a:t>б</a:t>
            </a:r>
            <a:r>
              <a:rPr lang="ru-RU" sz="1800" dirty="0">
                <a:latin typeface="Arial" pitchFamily="34" charset="0"/>
                <a:cs typeface="Arial" pitchFamily="34" charset="0"/>
              </a:rPr>
              <a:t>.</a:t>
            </a:r>
          </a:p>
          <a:p>
            <a:pPr marL="0" indent="0" algn="just">
              <a:buNone/>
            </a:pPr>
            <a:r>
              <a:rPr lang="kk-KZ" sz="1800" dirty="0">
                <a:latin typeface="Arial" pitchFamily="34" charset="0"/>
                <a:cs typeface="Arial" pitchFamily="34" charset="0"/>
              </a:rPr>
              <a:t>5. Спабекова Р.С. Механика. - Қарағанды: Medet Group ЖШС, 2017. –156 б.</a:t>
            </a:r>
            <a:endParaRPr lang="ru-RU" sz="1800" dirty="0">
              <a:latin typeface="Arial" pitchFamily="34" charset="0"/>
              <a:cs typeface="Arial" pitchFamily="34" charset="0"/>
            </a:endParaRPr>
          </a:p>
          <a:p>
            <a:pPr algn="just">
              <a:buNone/>
            </a:pPr>
            <a:endParaRPr lang="ru-RU" sz="1800" dirty="0">
              <a:latin typeface="Arial" pitchFamily="34" charset="0"/>
              <a:cs typeface="Arial" pitchFamily="34" charset="0"/>
            </a:endParaRPr>
          </a:p>
        </p:txBody>
      </p:sp>
      <p:sp>
        <p:nvSpPr>
          <p:cNvPr id="4" name="Номер слайда 3">
            <a:extLst>
              <a:ext uri="{FF2B5EF4-FFF2-40B4-BE49-F238E27FC236}">
                <a16:creationId xmlns:a16="http://schemas.microsoft.com/office/drawing/2014/main" xmlns="" id="{500A8669-C986-4A1B-9946-1EF9C8D2302E}"/>
              </a:ext>
            </a:extLst>
          </p:cNvPr>
          <p:cNvSpPr>
            <a:spLocks noGrp="1"/>
          </p:cNvSpPr>
          <p:nvPr>
            <p:ph type="sldNum" sz="quarter" idx="12"/>
          </p:nvPr>
        </p:nvSpPr>
        <p:spPr/>
        <p:txBody>
          <a:bodyPr/>
          <a:lstStyle/>
          <a:p>
            <a:fld id="{725C68B6-61C2-468F-89AB-4B9F7531AA68}" type="slidenum">
              <a:rPr lang="ru-RU" sz="1400" smtClean="0">
                <a:solidFill>
                  <a:schemeClr val="tx1"/>
                </a:solidFill>
                <a:latin typeface="Arial" panose="020B0604020202020204" pitchFamily="34" charset="0"/>
                <a:cs typeface="Arial" panose="020B0604020202020204" pitchFamily="34" charset="0"/>
              </a:rPr>
              <a:pPr/>
              <a:t>4</a:t>
            </a:fld>
            <a:endParaRPr lang="ru-RU" sz="1400"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463</Words>
  <Application>Microsoft Office PowerPoint</Application>
  <PresentationFormat>Экран (4:3)</PresentationFormat>
  <Paragraphs>27</Paragraphs>
  <Slides>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4</vt:i4>
      </vt:variant>
    </vt:vector>
  </HeadingPairs>
  <TitlesOfParts>
    <vt:vector size="7" baseType="lpstr">
      <vt:lpstr>Arial</vt:lpstr>
      <vt:lpstr>Calibri</vt:lpstr>
      <vt:lpstr>Тема Office</vt:lpstr>
      <vt:lpstr>ӘЛ-ФАРАБИ АТЫНДАҒЫ ҚАЗАҚ ҰЛТТЫҚ УНИВЕРСИТЕТІ  ФИЗИКА-ТЕХНИКАЛЫҚ ФАКУЛЬТЕТІ ЖЫЛУ ФИЗИКАСЫ ЖӘНЕ ТЕХНИКАЛЫҚ ФИЗИКА КАФЕДРАСЫ</vt:lpstr>
      <vt:lpstr>Физика нені зерттейді?</vt:lpstr>
      <vt:lpstr>Физиканың зерттеу әдістері</vt:lpstr>
      <vt:lpstr>Дәрісте қолданылған материалдар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ӘЛ-ФАРАБИ АТЫНДАҒЫ ҚАЗАҚ ҰЛТТЫҚ УНИВЕРСИТЕТІ  ФИЗИКА-ТЕХНИКАЛЫҚ ФАКУЛЬТЕТІ ЖЫЛУ ФИЗИКАСЫ ЖӘНЕ ТЕХНИКАЛЫҚ ФИЗИКА КАФЕДРАСЫ</dc:title>
  <dc:creator>Korkem</dc:creator>
  <cp:lastModifiedBy>MUKHTAR</cp:lastModifiedBy>
  <cp:revision>31</cp:revision>
  <dcterms:created xsi:type="dcterms:W3CDTF">2020-07-23T06:48:55Z</dcterms:created>
  <dcterms:modified xsi:type="dcterms:W3CDTF">2025-11-14T09:05:36Z</dcterms:modified>
</cp:coreProperties>
</file>